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1"/>
    <p:sldMasterId id="2147484025" r:id="rId2"/>
  </p:sldMasterIdLst>
  <p:sldIdLst>
    <p:sldId id="257" r:id="rId3"/>
    <p:sldId id="258" r:id="rId4"/>
    <p:sldId id="272" r:id="rId5"/>
    <p:sldId id="260" r:id="rId6"/>
    <p:sldId id="262" r:id="rId7"/>
    <p:sldId id="261" r:id="rId8"/>
    <p:sldId id="273" r:id="rId9"/>
    <p:sldId id="274" r:id="rId10"/>
    <p:sldId id="263" r:id="rId11"/>
    <p:sldId id="275" r:id="rId12"/>
    <p:sldId id="276" r:id="rId13"/>
    <p:sldId id="265" r:id="rId14"/>
    <p:sldId id="277" r:id="rId15"/>
    <p:sldId id="278" r:id="rId16"/>
    <p:sldId id="264" r:id="rId17"/>
    <p:sldId id="266" r:id="rId18"/>
    <p:sldId id="267" r:id="rId19"/>
    <p:sldId id="268" r:id="rId20"/>
    <p:sldId id="269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" initials="w" lastIdx="2" clrIdx="0">
    <p:extLst>
      <p:ext uri="{19B8F6BF-5375-455C-9EA6-DF929625EA0E}">
        <p15:presenceInfo xmlns:p15="http://schemas.microsoft.com/office/powerpoint/2012/main" userId="w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2A0000"/>
    <a:srgbClr val="660033"/>
    <a:srgbClr val="CC00CC"/>
    <a:srgbClr val="FF0066"/>
    <a:srgbClr val="800080"/>
    <a:srgbClr val="660066"/>
    <a:srgbClr val="9900FF"/>
    <a:srgbClr val="66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8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752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610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73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01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0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060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80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39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79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768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8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5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788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79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30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12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96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11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97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36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68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404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9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3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981201"/>
            <a:ext cx="8153400" cy="3974123"/>
          </a:xfrm>
        </p:spPr>
        <p:txBody>
          <a:bodyPr/>
          <a:lstStyle/>
          <a:p>
            <a:r>
              <a:rPr lang="bn-BD" dirty="0" smtClean="0"/>
              <a:t> 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80444" y="320822"/>
            <a:ext cx="4753224" cy="1200329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bn-BD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শুভেচ্ছা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078" y="1695513"/>
            <a:ext cx="6069496" cy="4970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01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5" t="4104" r="60229" b="20567"/>
          <a:stretch/>
        </p:blipFill>
        <p:spPr>
          <a:xfrm>
            <a:off x="7997760" y="891844"/>
            <a:ext cx="3808071" cy="55156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2011" y="0"/>
            <a:ext cx="29338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bn-BD" sz="4400" kern="0" dirty="0">
                <a:latin typeface="NikoshBAN" panose="02000000000000000000" pitchFamily="2" charset="0"/>
                <a:cs typeface="NikoshBAN" panose="02000000000000000000" pitchFamily="2" charset="0"/>
              </a:rPr>
              <a:t>চিত্রটি লক্ষ করঃ</a:t>
            </a:r>
            <a:endParaRPr lang="en-US" sz="4400" kern="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293" y="891844"/>
            <a:ext cx="4722660" cy="566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4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581" y="-48173"/>
            <a:ext cx="4014179" cy="101566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/>
            <a:r>
              <a:rPr lang="en-US" sz="6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</a:t>
            </a:r>
            <a:r>
              <a:rPr lang="en-US" sz="60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কাজঃ</a:t>
            </a:r>
            <a:endParaRPr lang="en-US" sz="28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9427" y="1702696"/>
            <a:ext cx="99455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q"/>
            </a:pPr>
            <a:r>
              <a:rPr lang="bn-BD" sz="4000" dirty="0"/>
              <a:t>পরিপাকনালির বিভিন্ন অংশগুলোর নাম লিখ।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0686193" y="285151"/>
            <a:ext cx="14943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3600" i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০৮মিনিট</a:t>
            </a:r>
            <a:endParaRPr lang="en-US" sz="3600" i="1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52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2060" y="706870"/>
            <a:ext cx="12069940" cy="86177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6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সমাধানঃ</a:t>
            </a:r>
            <a:r>
              <a:rPr lang="bn-BD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পরিপাক নালির অংশগুলো হচ্ছে-</a:t>
            </a:r>
          </a:p>
          <a:p>
            <a:r>
              <a:rPr lang="bn-BD" sz="4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১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মুখছিদ্র 	২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মুখগহ্বর ৩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গলবিল	 ৪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অন্ননালি ৫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পাকস্থলি</a:t>
            </a:r>
          </a:p>
          <a:p>
            <a:endParaRPr lang="bn-BD" sz="44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	৬</a:t>
            </a:r>
            <a:r>
              <a:rPr lang="en-US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ক্ষুদ্রান্ত্র-৩টি অংশ যথাঃ</a:t>
            </a:r>
            <a:r>
              <a:rPr lang="bn-BD" sz="44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(</a:t>
            </a:r>
            <a:r>
              <a:rPr lang="bn-BD" sz="4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ক)ডিওডেনাম(খ)জেজুনাম(গ)ইলিয়াম</a:t>
            </a:r>
          </a:p>
          <a:p>
            <a:endParaRPr lang="bn-BD" sz="4400" dirty="0" smtClean="0">
              <a:solidFill>
                <a:prstClr val="black">
                  <a:lumMod val="95000"/>
                  <a:lumOff val="5000"/>
                </a:prst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bn-BD" sz="4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৭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4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বৃহদন্ত্র-৩টি অংশ যথাঃ </a:t>
            </a:r>
            <a:r>
              <a:rPr lang="bn-BD" sz="4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BD" sz="4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ক)সিকাম(খ)কোলন(গ)মলাশয় </a:t>
            </a:r>
            <a:r>
              <a:rPr lang="bn-BD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</a:t>
            </a:r>
            <a:r>
              <a:rPr lang="bn-BD" sz="44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৮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400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পায়ু/মলদ্বার </a:t>
            </a:r>
            <a:r>
              <a:rPr lang="bn-BD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						</a:t>
            </a:r>
          </a:p>
          <a:p>
            <a:endParaRPr lang="bn-BD" sz="44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44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44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4400" dirty="0" smtClean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4145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2" b="14748"/>
          <a:stretch/>
        </p:blipFill>
        <p:spPr>
          <a:xfrm>
            <a:off x="7246215" y="171536"/>
            <a:ext cx="3327083" cy="48116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44" t="2581" r="17949" b="15859"/>
          <a:stretch/>
        </p:blipFill>
        <p:spPr>
          <a:xfrm>
            <a:off x="2673969" y="668740"/>
            <a:ext cx="4323214" cy="39952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7029" y="142506"/>
            <a:ext cx="29722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36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চিত্রগুলো </a:t>
            </a:r>
            <a:r>
              <a:rPr lang="bn-BD" sz="3600" dirty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লক্ষ্য করঃ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 rot="15951323">
            <a:off x="2598256" y="965743"/>
            <a:ext cx="352422" cy="13679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 rot="9323796">
            <a:off x="9354870" y="3964906"/>
            <a:ext cx="2225253" cy="2470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Down Arrow 6"/>
          <p:cNvSpPr/>
          <p:nvPr/>
        </p:nvSpPr>
        <p:spPr>
          <a:xfrm rot="16200000">
            <a:off x="3103065" y="1572994"/>
            <a:ext cx="312817" cy="28116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50787" y="2514696"/>
            <a:ext cx="15412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3600" dirty="0" smtClean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লালাগ্রন্থি</a:t>
            </a:r>
            <a:endParaRPr lang="en-US" sz="36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917" y="1379165"/>
            <a:ext cx="19351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36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যকৃত/লিভার</a:t>
            </a:r>
            <a:endParaRPr lang="en-US" sz="3600" dirty="0"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0132" y="2560975"/>
            <a:ext cx="13340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4000" dirty="0"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অগ্নাশয়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74467" y="5377790"/>
            <a:ext cx="37337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4800" b="1" dirty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পরিপাক গ্রন্থির </a:t>
            </a:r>
            <a:r>
              <a:rPr lang="bn-BD" sz="4800" b="1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চিত্র</a:t>
            </a:r>
            <a:endParaRPr lang="bn-BD" sz="4800" b="1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74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666" y="153979"/>
            <a:ext cx="2454476" cy="769441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দলীয় কাজঃ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3244" y="-23282"/>
            <a:ext cx="13420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১২ মিঃ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9666" y="1931677"/>
            <a:ext cx="104235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bn-BD" sz="3600" dirty="0">
                <a:solidFill>
                  <a:schemeClr val="tx2">
                    <a:lumMod val="50000"/>
                  </a:schemeClr>
                </a:solidFill>
              </a:rPr>
              <a:t>পরিপাক গ্রন্থিগুলোর নাম লিখ এবং কাজ বর্ণনা কর।</a:t>
            </a:r>
            <a:endParaRPr lang="en-US"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0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0391" y="487025"/>
            <a:ext cx="12187570" cy="646330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সমাধানঃ</a:t>
            </a:r>
            <a:r>
              <a:rPr lang="en-US" sz="5400" b="1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b="1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পরিপাক গ্রন্থির নাম</a:t>
            </a:r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 ১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যকৃত ২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অগ্নাশয় ৩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লালাগ্রন্থি।</a:t>
            </a:r>
          </a:p>
          <a:p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কাজঃ</a:t>
            </a:r>
          </a:p>
          <a:p>
            <a:r>
              <a:rPr lang="bn-BD" sz="4000" b="1" dirty="0" smtClean="0">
                <a:solidFill>
                  <a:srgbClr val="2A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যকৃত</a:t>
            </a:r>
            <a:r>
              <a:rPr lang="en-US" sz="4000" b="1" dirty="0" smtClean="0">
                <a:solidFill>
                  <a:srgbClr val="2A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ঃ 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যকৃত</a:t>
            </a:r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থেকে পিত্তরস তৈরি হয়,পিত্ত স্নেহ জাতীয় খাদ্যকে</a:t>
            </a:r>
          </a:p>
          <a:p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হজমে সাহায্য করে।</a:t>
            </a:r>
            <a:endParaRPr lang="en-US" sz="4000" dirty="0" smtClean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000" b="1" dirty="0" smtClean="0">
                <a:solidFill>
                  <a:srgbClr val="2A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অগ্নাশয়ঃ</a:t>
            </a:r>
            <a:r>
              <a:rPr lang="bn-BD" sz="4000" b="1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rgbClr val="1F497D">
                    <a:lumMod val="5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অগ্নাশয়</a:t>
            </a:r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থেকে ট্রিপসিন,কাইমোট্রিপসিন,লাইপেজ,অ্যামাইলেজ নামক এনজাইম নিঃসৃত হয়।যা আমিষ, স্নেহ,ও শর্করা জাতীয় খাদ্য হজমে সাহায্য করে।</a:t>
            </a:r>
          </a:p>
          <a:p>
            <a:pPr lvl="0"/>
            <a:r>
              <a:rPr lang="bn-BD" sz="4000" b="1" dirty="0" smtClean="0">
                <a:solidFill>
                  <a:srgbClr val="2A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লালাগ্রন্থিঃ</a:t>
            </a:r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rgbClr val="1F497D">
                    <a:lumMod val="5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লালাগ্রন্থি</a:t>
            </a:r>
            <a:r>
              <a:rPr lang="bn-BD" sz="4000" dirty="0">
                <a:solidFill>
                  <a:srgbClr val="1F497D">
                    <a:lumMod val="5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 লালা ক্ষরন হয়, যা এনজাইমের সাহায্যে খাদ্যের অম্লত্বভাব দুর করে।</a:t>
            </a:r>
          </a:p>
          <a:p>
            <a:pPr lvl="0"/>
            <a:endParaRPr lang="bn-BD" sz="4000" b="1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2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7851" y="1931652"/>
            <a:ext cx="64459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bn-BD" sz="3600" dirty="0" smtClean="0">
                <a:solidFill>
                  <a:schemeClr val="tx2">
                    <a:lumMod val="50000"/>
                  </a:schemeClr>
                </a:solidFill>
              </a:rPr>
              <a:t>ক্ষুদ্রান্ত্র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4800" dirty="0">
                <a:solidFill>
                  <a:schemeClr val="tx2">
                    <a:lumMod val="50000"/>
                  </a:schemeClr>
                </a:solidFill>
              </a:rPr>
              <a:t>কয়টি অংশ </a:t>
            </a:r>
            <a:r>
              <a:rPr lang="bn-BD" sz="3600" dirty="0" smtClean="0">
                <a:solidFill>
                  <a:schemeClr val="tx2">
                    <a:lumMod val="50000"/>
                  </a:schemeClr>
                </a:solidFill>
              </a:rPr>
              <a:t>নিয়ে গঠিত?</a:t>
            </a:r>
            <a:endParaRPr lang="en-US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39552" y="3201454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2">
                    <a:lumMod val="10000"/>
                  </a:schemeClr>
                </a:solidFill>
              </a:rPr>
              <a:t>(ক) </a:t>
            </a:r>
            <a:r>
              <a:rPr lang="bn-BD" sz="3600" dirty="0" smtClean="0">
                <a:solidFill>
                  <a:schemeClr val="bg2">
                    <a:lumMod val="10000"/>
                  </a:schemeClr>
                </a:solidFill>
              </a:rPr>
              <a:t>২</a:t>
            </a:r>
            <a:r>
              <a:rPr lang="en-US" sz="4000" dirty="0" smtClean="0">
                <a:solidFill>
                  <a:schemeClr val="bg2">
                    <a:lumMod val="10000"/>
                  </a:schemeClr>
                </a:solidFill>
              </a:rPr>
              <a:t>টি</a:t>
            </a:r>
            <a:endParaRPr lang="en-US" sz="40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1421" y="3366974"/>
            <a:ext cx="13372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(খ) </a:t>
            </a:r>
            <a:r>
              <a:rPr lang="bn-BD" sz="3200" dirty="0" smtClean="0">
                <a:solidFill>
                  <a:schemeClr val="tx2">
                    <a:lumMod val="50000"/>
                  </a:schemeClr>
                </a:solidFill>
              </a:rPr>
              <a:t>৩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টি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0726" y="4348145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50000"/>
                  </a:schemeClr>
                </a:solidFill>
              </a:rPr>
              <a:t>(গ) </a:t>
            </a:r>
            <a:r>
              <a:rPr lang="en-US" sz="4000" dirty="0" smtClean="0">
                <a:solidFill>
                  <a:schemeClr val="tx2">
                    <a:lumMod val="50000"/>
                  </a:schemeClr>
                </a:solidFill>
              </a:rPr>
              <a:t>৪টি</a:t>
            </a:r>
            <a:endParaRPr lang="en-US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9204" y="4348145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2800" dirty="0" smtClean="0">
                <a:solidFill>
                  <a:schemeClr val="tx2">
                    <a:lumMod val="50000"/>
                  </a:schemeClr>
                </a:solidFill>
              </a:rPr>
              <a:t>(ঘ)৫</a:t>
            </a:r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</a:rPr>
              <a:t>টি</a:t>
            </a:r>
            <a:endParaRPr lang="en-US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97133" y="469268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 মিঃ</a:t>
            </a:r>
          </a:p>
        </p:txBody>
      </p:sp>
      <p:sp>
        <p:nvSpPr>
          <p:cNvPr id="10" name="Oval 9"/>
          <p:cNvSpPr/>
          <p:nvPr/>
        </p:nvSpPr>
        <p:spPr>
          <a:xfrm>
            <a:off x="7399204" y="3487676"/>
            <a:ext cx="480168" cy="421664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39700" y="172279"/>
            <a:ext cx="233602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4800" u="sng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মুল্যায়নঃ</a:t>
            </a:r>
            <a:endParaRPr lang="en-US" sz="4800" u="sng" dirty="0">
              <a:solidFill>
                <a:schemeClr val="bg2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761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378" y="783575"/>
            <a:ext cx="72220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কোলন কোন পরিপাকনালির অংশ?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8960" y="2678437"/>
            <a:ext cx="2751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(ক) </a:t>
            </a:r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ক্ষুদ্রান্ত্র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91483" y="2678437"/>
            <a:ext cx="223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(খ)পাকস্থলি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6569" y="2678439"/>
            <a:ext cx="1808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(গ)গলবিল</a:t>
            </a:r>
            <a:endParaRPr lang="en-US" sz="4000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12238" y="2678439"/>
            <a:ext cx="1978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bn-BD" sz="40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ঘ)বৃহদন্ত্র</a:t>
            </a:r>
            <a:endParaRPr lang="en-US" sz="3600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 flipV="1">
            <a:off x="9350062" y="2859255"/>
            <a:ext cx="373487" cy="34624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47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9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911" y="586854"/>
            <a:ext cx="6905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chemeClr val="bg2">
                    <a:lumMod val="10000"/>
                  </a:schemeClr>
                </a:solidFill>
              </a:rPr>
              <a:t>অগ্নাশয়ের এনজাইমগুলো  হচ্ছে-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6721" y="1501255"/>
            <a:ext cx="257942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LcPeriod"/>
            </a:pPr>
            <a:r>
              <a:rPr lang="bn-BD" sz="2800" dirty="0" smtClean="0">
                <a:solidFill>
                  <a:schemeClr val="bg2">
                    <a:lumMod val="10000"/>
                  </a:schemeClr>
                </a:solidFill>
              </a:rPr>
              <a:t>মল্টেজ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  <a:p>
            <a:pPr marL="400050" indent="-400050">
              <a:buFont typeface="+mj-lt"/>
              <a:buAutoNum type="romanLcPeriod"/>
            </a:pPr>
            <a:r>
              <a:rPr lang="bn-BD" sz="3600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লাইপেজ</a:t>
            </a:r>
            <a:r>
              <a:rPr lang="bn-BD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</a:p>
          <a:p>
            <a:pPr marL="400050" indent="-400050">
              <a:buFont typeface="+mj-lt"/>
              <a:buAutoNum type="romanLcPeriod"/>
            </a:pPr>
            <a:r>
              <a:rPr lang="bn-BD" sz="2800" dirty="0" smtClean="0">
                <a:solidFill>
                  <a:schemeClr val="bg2">
                    <a:lumMod val="10000"/>
                  </a:schemeClr>
                </a:solidFill>
              </a:rPr>
              <a:t>ট্রিপসিন</a:t>
            </a:r>
            <a:endParaRPr lang="en-US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7283" y="3215876"/>
            <a:ext cx="7492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chemeClr val="bg2">
                    <a:lumMod val="10000"/>
                  </a:schemeClr>
                </a:solidFill>
              </a:rPr>
              <a:t>নিচের কোনটি </a:t>
            </a:r>
            <a:r>
              <a:rPr lang="bn-BD" sz="4400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bn-BD" sz="3200" dirty="0" smtClean="0">
                <a:solidFill>
                  <a:schemeClr val="bg2">
                    <a:lumMod val="10000"/>
                  </a:schemeClr>
                </a:solidFill>
              </a:rPr>
              <a:t>?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25562" y="4434212"/>
            <a:ext cx="16487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schemeClr val="bg2">
                    <a:lumMod val="10000"/>
                  </a:schemeClr>
                </a:solidFill>
              </a:rPr>
              <a:t>(ক)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</a:t>
            </a:r>
            <a:r>
              <a:rPr lang="bn-BD" sz="3200" dirty="0" smtClean="0">
                <a:solidFill>
                  <a:schemeClr val="bg2">
                    <a:lumMod val="10000"/>
                  </a:schemeClr>
                </a:solidFill>
              </a:rPr>
              <a:t>ও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ii</a:t>
            </a:r>
            <a:endParaRPr lang="bn-BD" sz="3200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1782" y="4463708"/>
            <a:ext cx="16929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schemeClr val="bg2">
                    <a:lumMod val="10000"/>
                  </a:schemeClr>
                </a:solidFill>
              </a:rPr>
              <a:t>(গ)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 , iii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4714" y="4434212"/>
            <a:ext cx="1795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solidFill>
                  <a:schemeClr val="bg2">
                    <a:lumMod val="10000"/>
                  </a:schemeClr>
                </a:solidFill>
              </a:rPr>
              <a:t>(খ)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ii , iii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46287" y="4463709"/>
            <a:ext cx="2403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bn-BD" sz="3200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r>
              <a:rPr lang="bn-BD" sz="3200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)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I , ii </a:t>
            </a:r>
            <a:r>
              <a:rPr lang="bn-BD" sz="3200" dirty="0" smtClean="0">
                <a:solidFill>
                  <a:schemeClr val="bg2">
                    <a:lumMod val="10000"/>
                  </a:schemeClr>
                </a:solidFill>
              </a:rPr>
              <a:t>ও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iii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348435" y="4501158"/>
            <a:ext cx="395352" cy="523827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4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157" y="165556"/>
            <a:ext cx="2664512" cy="923330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বাড়ীর কাজ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2" y="2020958"/>
            <a:ext cx="10813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কাজঃ </a:t>
            </a:r>
            <a:r>
              <a:rPr lang="bn-BD" sz="4800" b="1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পরিপাক </a:t>
            </a:r>
            <a:r>
              <a:rPr lang="bn-BD" sz="4800" b="1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তন্ত্রের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চিহ্নিত চিত্র অংকন </a:t>
            </a:r>
            <a:r>
              <a:rPr lang="en-US" sz="4800" b="1" dirty="0" err="1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</a:t>
            </a: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r>
              <a:rPr lang="en-US" sz="48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82469" y="381000"/>
            <a:ext cx="13724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০২ মিঃ</a:t>
            </a:r>
          </a:p>
        </p:txBody>
      </p:sp>
    </p:spTree>
    <p:extLst>
      <p:ext uri="{BB962C8B-B14F-4D97-AF65-F5344CB8AC3E}">
        <p14:creationId xmlns:p14="http://schemas.microsoft.com/office/powerpoint/2010/main" val="51246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4183" y="280654"/>
            <a:ext cx="4876800" cy="165416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bn-BD" sz="7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 </a:t>
            </a:r>
            <a:r>
              <a:rPr lang="bn-BD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7200" b="1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167" y="2494514"/>
            <a:ext cx="5857460" cy="33396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n-BD" sz="5400" b="1" dirty="0">
                <a:latin typeface="NikoshBAN" panose="02000000000000000000" pitchFamily="2" charset="0"/>
                <a:cs typeface="NikoshBAN" panose="02000000000000000000" pitchFamily="2" charset="0"/>
              </a:rPr>
              <a:t>মোঃমাহফুজুর </a:t>
            </a:r>
            <a:r>
              <a:rPr lang="bn-BD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রহমান</a:t>
            </a:r>
            <a:endParaRPr lang="en-US" sz="54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সহকারি  শিক্ষক (বিজ্ঞান )</a:t>
            </a:r>
          </a:p>
          <a:p>
            <a:pPr marL="0" indent="0">
              <a:buNone/>
            </a:pPr>
            <a:r>
              <a:rPr lang="en-US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মশিদপুর উচ্চ </a:t>
            </a:r>
            <a:r>
              <a:rPr lang="bn-BD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বিদ্যালয়</a:t>
            </a:r>
          </a:p>
          <a:p>
            <a:pPr marL="0" indent="0">
              <a:buNone/>
            </a:pPr>
            <a:r>
              <a:rPr lang="bn-BD" sz="5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পোরশা, নওগাঁ</a:t>
            </a:r>
            <a:endParaRPr lang="en-US" sz="48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4800" dirty="0" smtClean="0">
              <a:solidFill>
                <a:srgbClr val="7030A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endParaRPr lang="bn-BD" sz="5400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09"/>
          <a:stretch/>
        </p:blipFill>
        <p:spPr>
          <a:xfrm>
            <a:off x="7227567" y="2194426"/>
            <a:ext cx="4002157" cy="39397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4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52695" y="92597"/>
            <a:ext cx="5833648" cy="144655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সবাইকে ধন্যবাদ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05" y="1429952"/>
            <a:ext cx="8362253" cy="5428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195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6602" y="602974"/>
            <a:ext cx="4630807" cy="1362076"/>
          </a:xfr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bn-BD" u="sng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u="sng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u="sng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u="sng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u="sng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u="sng" dirty="0" smtClean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900" u="sng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4900" u="sng" dirty="0">
                <a:solidFill>
                  <a:srgbClr val="00B05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89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</a:t>
            </a:r>
            <a:r>
              <a:rPr lang="bn-BD" sz="89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49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81665" y="2363365"/>
            <a:ext cx="6121642" cy="4201207"/>
          </a:xfrm>
        </p:spPr>
        <p:txBody>
          <a:bodyPr>
            <a:noAutofit/>
          </a:bodyPr>
          <a:lstStyle/>
          <a:p>
            <a:r>
              <a:rPr lang="bn-BD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বিষয়ঃ-সাধারন বিজ্ঞান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শ্রেণিঃ-সপ্তম</a:t>
            </a:r>
          </a:p>
          <a:p>
            <a:r>
              <a:rPr lang="bn-BD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পাঠঃ-</a:t>
            </a:r>
            <a:r>
              <a:rPr lang="en-US" sz="5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“</a:t>
            </a:r>
            <a:r>
              <a:rPr lang="bn-BD" sz="6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পরিপাক তন্ত্র</a:t>
            </a:r>
            <a:r>
              <a:rPr lang="bn-BD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”</a:t>
            </a:r>
            <a:endParaRPr lang="bn-BD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সময়ঃ-৪০মিনিট</a:t>
            </a:r>
            <a:endParaRPr lang="bn-BD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তারিখঃ-১৩/০৩/২০১৫</a:t>
            </a:r>
            <a:endParaRPr lang="bn-BD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3200" dirty="0">
              <a:solidFill>
                <a:schemeClr val="tx1"/>
              </a:solidFill>
            </a:endParaRPr>
          </a:p>
          <a:p>
            <a:endParaRPr lang="bn-BD" sz="3200" dirty="0">
              <a:solidFill>
                <a:schemeClr val="tx1"/>
              </a:solidFill>
            </a:endParaRPr>
          </a:p>
          <a:p>
            <a:endParaRPr lang="bn-BD" sz="3200" dirty="0">
              <a:solidFill>
                <a:schemeClr val="tx1"/>
              </a:solidFill>
            </a:endParaRPr>
          </a:p>
          <a:p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5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4481" y="0"/>
            <a:ext cx="4267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চিত্রটি দেখ-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87" t="8416" r="25353" b="11634"/>
          <a:stretch/>
        </p:blipFill>
        <p:spPr>
          <a:xfrm>
            <a:off x="1694780" y="862206"/>
            <a:ext cx="4865044" cy="586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0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1149" y="689113"/>
            <a:ext cx="4089779" cy="1002283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l"/>
            <a:r>
              <a:rPr lang="bn-BD" sz="7200" dirty="0" smtClean="0">
                <a:solidFill>
                  <a:srgbClr val="2A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শিরোনাম</a:t>
            </a:r>
            <a:endParaRPr lang="en-US" sz="4400" dirty="0">
              <a:solidFill>
                <a:srgbClr val="2A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3242" y="3664250"/>
            <a:ext cx="5692394" cy="1063388"/>
          </a:xfrm>
        </p:spPr>
        <p:txBody>
          <a:bodyPr>
            <a:noAutofit/>
          </a:bodyPr>
          <a:lstStyle/>
          <a:p>
            <a:pPr algn="l"/>
            <a:r>
              <a:rPr lang="bn-BD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“</a:t>
            </a:r>
            <a:r>
              <a:rPr lang="bn-BD" sz="8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পরিপাক </a:t>
            </a:r>
            <a:r>
              <a:rPr lang="bn-BD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তন্ত্র</a:t>
            </a:r>
            <a:r>
              <a:rPr lang="bn-BD" sz="6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” 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503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6529" y="3247688"/>
            <a:ext cx="8551460" cy="2944768"/>
          </a:xfrm>
        </p:spPr>
        <p:txBody>
          <a:bodyPr>
            <a:no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bn-BD" sz="4000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পরিপাক কাকে </a:t>
            </a:r>
            <a:r>
              <a:rPr lang="bn-BD" sz="4000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বলে তা বলতে পারবে।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bn-BD" sz="4000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পরিপাকনালির বিভিন্ন </a:t>
            </a:r>
            <a:r>
              <a:rPr lang="bn-BD" sz="4000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অংশের </a:t>
            </a:r>
            <a:r>
              <a:rPr lang="bn-BD" sz="4000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নামগুলো লিখতে  পারবে।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bn-BD" sz="4000" dirty="0" smtClean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পরিপাক গ্রন্থির নাম লিখে কাজগুলো বর্ননা </a:t>
            </a:r>
            <a:r>
              <a:rPr lang="bn-BD" sz="4000" dirty="0">
                <a:solidFill>
                  <a:schemeClr val="bg2">
                    <a:lumMod val="1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করতেপারবে।</a:t>
            </a:r>
            <a:endParaRPr lang="en-US" sz="4000" dirty="0">
              <a:solidFill>
                <a:schemeClr val="bg2">
                  <a:lumMod val="1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420799"/>
            <a:ext cx="33073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3200" b="1" i="1" u="sng" dirty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পাঠ শেষে </a:t>
            </a:r>
            <a:r>
              <a:rPr lang="bn-BD" sz="3200" b="1" i="1" u="sng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শিক্ষার্থীরা-</a:t>
            </a:r>
            <a:r>
              <a:rPr lang="bn-BD" sz="4400" b="1" i="1" u="sng" dirty="0" smtClean="0">
                <a:solidFill>
                  <a:schemeClr val="accent6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3200" b="1" dirty="0">
              <a:solidFill>
                <a:schemeClr val="accent6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56948" y="445885"/>
            <a:ext cx="301279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6000" b="1" dirty="0" smtClean="0">
                <a:solidFill>
                  <a:schemeClr val="bg2">
                    <a:lumMod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6000" b="1" dirty="0">
              <a:solidFill>
                <a:schemeClr val="bg2">
                  <a:lumMod val="2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7234" y="235291"/>
            <a:ext cx="318709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ভিডিওটি </a:t>
            </a:r>
            <a:r>
              <a:rPr lang="bn-BD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 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mmmDigestion in Human Beings 3D CBSE Class 7 Science (wwwiDaaLearningcom)[2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1196" y="1299489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1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010" y="134312"/>
            <a:ext cx="3442953" cy="9233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bn-BD" sz="5400" dirty="0">
                <a:solidFill>
                  <a:srgbClr val="E7E6E6">
                    <a:lumMod val="1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 </a:t>
            </a:r>
            <a:r>
              <a:rPr lang="bn-BD" sz="5400" dirty="0" smtClean="0">
                <a:solidFill>
                  <a:srgbClr val="E7E6E6">
                    <a:lumMod val="1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কাজঃ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573" y="2647216"/>
            <a:ext cx="5519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lvl="0" indent="-857250">
              <a:buFont typeface="Wingdings" panose="05000000000000000000" pitchFamily="2" charset="2"/>
              <a:buChar char="q"/>
            </a:pPr>
            <a:r>
              <a:rPr lang="as-IN" sz="5400" dirty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পরিপাক</a:t>
            </a:r>
            <a:r>
              <a:rPr lang="bn-BD" sz="5400" dirty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কাকে বলে?</a:t>
            </a:r>
            <a:endParaRPr lang="en-US" sz="5400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88224" y="134311"/>
            <a:ext cx="158248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sz="6600" i="1" dirty="0">
                <a:solidFill>
                  <a:srgbClr val="E7E6E6">
                    <a:lumMod val="1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৫ মিনিট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2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14" y="366484"/>
            <a:ext cx="33027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5400" i="1" dirty="0" smtClean="0">
                <a:solidFill>
                  <a:schemeClr val="bg2">
                    <a:lumMod val="10000"/>
                  </a:schemeClr>
                </a:solidFill>
              </a:rPr>
              <a:t>	</a:t>
            </a:r>
            <a:r>
              <a:rPr lang="bn-BD" sz="4800" i="1" dirty="0" smtClean="0">
                <a:solidFill>
                  <a:schemeClr val="bg2">
                    <a:lumMod val="10000"/>
                  </a:schemeClr>
                </a:solidFill>
              </a:rPr>
              <a:t>	</a:t>
            </a:r>
            <a:endParaRPr lang="en-US" sz="4800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7525" y="5019581"/>
            <a:ext cx="4503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800000"/>
                </a:solidFill>
              </a:rPr>
              <a:t> 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14" y="633251"/>
            <a:ext cx="11833203" cy="166199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bn-BD" sz="54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সমাধানঃ</a:t>
            </a:r>
            <a:r>
              <a:rPr lang="bn-BD" sz="4800" dirty="0" smtClean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যে প্রক্রিয়ায় মানবদেহের খাদ্য সরল ও কোষের শোষন উপযোগী অবস্থায় পরিনত হয় তাকে পরিপাক বলে। </a:t>
            </a:r>
            <a:endParaRPr lang="en-US" sz="4800" dirty="0">
              <a:solidFill>
                <a:schemeClr val="tx2">
                  <a:lumMod val="5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99343" y="263919"/>
            <a:ext cx="216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solidFill>
                  <a:srgbClr val="CC00FF"/>
                </a:solidFill>
              </a:rPr>
              <a:t>	</a:t>
            </a:r>
            <a:endParaRPr lang="en-US" sz="2000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7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</TotalTime>
  <Words>288</Words>
  <Application>Microsoft Office PowerPoint</Application>
  <PresentationFormat>Widescreen</PresentationFormat>
  <Paragraphs>84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Calibri Light</vt:lpstr>
      <vt:lpstr>NikoshBAN</vt:lpstr>
      <vt:lpstr>Vrinda</vt:lpstr>
      <vt:lpstr>Wingdings</vt:lpstr>
      <vt:lpstr>Wingdings 2</vt:lpstr>
      <vt:lpstr>HDOfficeLightV0</vt:lpstr>
      <vt:lpstr>1_HDOfficeLightV0</vt:lpstr>
      <vt:lpstr>  </vt:lpstr>
      <vt:lpstr>শিক্ষক পরিচিতি</vt:lpstr>
      <vt:lpstr>    পাঠ পরিচিতি</vt:lpstr>
      <vt:lpstr>PowerPoint Presentation</vt:lpstr>
      <vt:lpstr>পাঠ শিরোনাম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win</dc:creator>
  <cp:lastModifiedBy>win</cp:lastModifiedBy>
  <cp:revision>383</cp:revision>
  <dcterms:created xsi:type="dcterms:W3CDTF">2015-03-10T13:14:46Z</dcterms:created>
  <dcterms:modified xsi:type="dcterms:W3CDTF">2015-03-16T06:35:07Z</dcterms:modified>
</cp:coreProperties>
</file>